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6" r:id="rId3"/>
    <p:sldId id="275" r:id="rId4"/>
    <p:sldId id="257" r:id="rId5"/>
    <p:sldId id="258" r:id="rId6"/>
    <p:sldId id="259" r:id="rId7"/>
    <p:sldId id="272" r:id="rId8"/>
    <p:sldId id="260" r:id="rId9"/>
    <p:sldId id="261" r:id="rId10"/>
    <p:sldId id="262" r:id="rId11"/>
    <p:sldId id="264" r:id="rId12"/>
    <p:sldId id="268" r:id="rId13"/>
    <p:sldId id="266" r:id="rId14"/>
    <p:sldId id="271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13340A"/>
    <a:srgbClr val="A5E41A"/>
    <a:srgbClr val="42B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928" y="-10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27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532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345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930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373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972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061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730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807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921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671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E41A">
                <a:lumMod val="87000"/>
                <a:lumOff val="13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41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donor.co.nz/" TargetMode="Externa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http://www.donor.co.n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donor.co.nz/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DNZgraphic.gif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-171401"/>
            <a:ext cx="7113748" cy="714197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618969" y="1700808"/>
            <a:ext cx="5618027" cy="120430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/>
              <a:t>Organ Donation</a:t>
            </a:r>
            <a:endParaRPr lang="en-US" sz="72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115616" y="4252553"/>
            <a:ext cx="6609273" cy="1224136"/>
            <a:chOff x="1495838" y="5233739"/>
            <a:chExt cx="7071884" cy="1224136"/>
          </a:xfrm>
        </p:grpSpPr>
        <p:sp>
          <p:nvSpPr>
            <p:cNvPr id="3" name="Rounded Rectangle 2"/>
            <p:cNvSpPr/>
            <p:nvPr/>
          </p:nvSpPr>
          <p:spPr>
            <a:xfrm>
              <a:off x="1726982" y="5233739"/>
              <a:ext cx="6626139" cy="1224136"/>
            </a:xfrm>
            <a:prstGeom prst="roundRect">
              <a:avLst/>
            </a:prstGeom>
            <a:gradFill>
              <a:gsLst>
                <a:gs pos="0">
                  <a:schemeClr val="dk1">
                    <a:tint val="50000"/>
                    <a:satMod val="300000"/>
                    <a:alpha val="46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</a:gradFill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1495838" y="5301208"/>
              <a:ext cx="7071884" cy="648072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3000" b="1" dirty="0" smtClean="0">
                  <a:latin typeface="Iskoola Pota" pitchFamily="34" charset="0"/>
                  <a:cs typeface="Iskoola Pota" pitchFamily="34" charset="0"/>
                </a:rPr>
                <a:t>RAISING AWARENESS THROUGH SOCIAL </a:t>
              </a:r>
              <a:r>
                <a:rPr lang="en-US" sz="3000" b="1" dirty="0">
                  <a:latin typeface="Iskoola Pota" pitchFamily="34" charset="0"/>
                  <a:cs typeface="Iskoola Pota" pitchFamily="34" charset="0"/>
                </a:rPr>
                <a:t>S</a:t>
              </a:r>
              <a:r>
                <a:rPr lang="en-US" sz="3000" b="1" dirty="0" smtClean="0">
                  <a:latin typeface="Iskoola Pota" pitchFamily="34" charset="0"/>
                  <a:cs typeface="Iskoola Pota" pitchFamily="34" charset="0"/>
                </a:rPr>
                <a:t>TUDIES</a:t>
              </a:r>
              <a:endParaRPr lang="en-US" sz="3000" b="1" dirty="0">
                <a:latin typeface="Iskoola Pota" pitchFamily="34" charset="0"/>
                <a:cs typeface="Iskoola Pota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8676456" y="-459432"/>
            <a:ext cx="144016" cy="8136904"/>
          </a:xfrm>
          <a:prstGeom prst="rect">
            <a:avLst/>
          </a:prstGeom>
          <a:solidFill>
            <a:srgbClr val="A5E4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393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UNIT OVERVIEW… </a:t>
            </a:r>
            <a:r>
              <a:rPr lang="en-US" sz="3200" dirty="0" smtClean="0">
                <a:solidFill>
                  <a:srgbClr val="A5E41A"/>
                </a:solidFill>
              </a:rPr>
              <a:t>SOCIAL STUDIES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100628"/>
            <a:ext cx="7520940" cy="44166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200" b="1" dirty="0" smtClean="0"/>
              <a:t>JUNIOR UNIT (</a:t>
            </a:r>
            <a:r>
              <a:rPr lang="en-US" sz="2200" b="1" dirty="0"/>
              <a:t>y</a:t>
            </a:r>
            <a:r>
              <a:rPr lang="en-US" sz="2200" b="1" dirty="0" smtClean="0"/>
              <a:t>ears 9–10)</a:t>
            </a:r>
          </a:p>
          <a:p>
            <a:pPr marL="0" indent="0" algn="just">
              <a:buNone/>
            </a:pPr>
            <a:endParaRPr lang="en-US" sz="2200" b="1" dirty="0" smtClean="0"/>
          </a:p>
          <a:p>
            <a:pPr marL="0" indent="0" algn="just">
              <a:buNone/>
            </a:pPr>
            <a:r>
              <a:rPr lang="en-US" sz="2200" dirty="0" smtClean="0"/>
              <a:t>Aligned to the NZC  level 5 achievement objectives:</a:t>
            </a:r>
          </a:p>
          <a:p>
            <a:pPr algn="just"/>
            <a:r>
              <a:rPr lang="en-US" sz="2200" dirty="0" smtClean="0"/>
              <a:t>Students will gain knowledge, skills, and experience to understand how people define and seek human rights.</a:t>
            </a:r>
          </a:p>
          <a:p>
            <a:pPr algn="just"/>
            <a:r>
              <a:rPr lang="en-US" sz="2200" dirty="0" smtClean="0"/>
              <a:t>Students will gain knowledge, skills, and experience to understand how cultural interaction impacts on cultures and societies.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None/>
            </a:pPr>
            <a:r>
              <a:rPr lang="en-NZ" sz="2200" dirty="0"/>
              <a:t>The purpose of this unit is for students to </a:t>
            </a:r>
            <a:r>
              <a:rPr lang="en-NZ" sz="2200" dirty="0" smtClean="0"/>
              <a:t>discover, </a:t>
            </a:r>
            <a:r>
              <a:rPr lang="en-NZ" sz="2200" dirty="0"/>
              <a:t>through the Social Inquiry </a:t>
            </a:r>
            <a:r>
              <a:rPr lang="en-NZ" sz="2200" dirty="0" smtClean="0"/>
              <a:t>process, </a:t>
            </a:r>
            <a:r>
              <a:rPr lang="en-NZ" sz="2200" dirty="0"/>
              <a:t>how different people’s (including their own) values and perspectives influence their responses to organ donation, the factors that influence these and the impacts of their responses for individuals and society.  </a:t>
            </a:r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877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UNIT OVERVIEW… </a:t>
            </a:r>
            <a:r>
              <a:rPr lang="en-US" sz="3200" dirty="0" smtClean="0">
                <a:solidFill>
                  <a:srgbClr val="A5E41A"/>
                </a:solidFill>
              </a:rPr>
              <a:t>SOCIAL STUDIES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100628"/>
            <a:ext cx="7520940" cy="4852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dirty="0" smtClean="0"/>
              <a:t>JUNIOR UNIT (years 9–10)</a:t>
            </a:r>
          </a:p>
          <a:p>
            <a:pPr marL="0" indent="0" algn="just">
              <a:buNone/>
            </a:pPr>
            <a:r>
              <a:rPr lang="en-NZ" sz="2000" dirty="0" smtClean="0"/>
              <a:t>This includes:</a:t>
            </a:r>
          </a:p>
          <a:p>
            <a:pPr algn="just"/>
            <a:r>
              <a:rPr lang="en-NZ" sz="2000" dirty="0" smtClean="0"/>
              <a:t>Introductory activities that explore organ donation – what it is, the organs involved,  students’ personal views,  important terminology,  the organ donation process, the ODNZ team and the history of organ donation in New Zealand</a:t>
            </a:r>
          </a:p>
          <a:p>
            <a:pPr algn="just"/>
            <a:r>
              <a:rPr lang="en-NZ" sz="2000" dirty="0" smtClean="0"/>
              <a:t>Concept exploration – rights involved in organ donation</a:t>
            </a:r>
          </a:p>
          <a:p>
            <a:pPr algn="just"/>
            <a:r>
              <a:rPr lang="en-NZ" sz="2000" dirty="0" smtClean="0"/>
              <a:t>Religious beliefs</a:t>
            </a:r>
          </a:p>
          <a:p>
            <a:pPr algn="just"/>
            <a:r>
              <a:rPr lang="en-NZ" sz="2000" dirty="0" smtClean="0"/>
              <a:t>Māori viewpoints</a:t>
            </a:r>
          </a:p>
          <a:p>
            <a:pPr algn="just"/>
            <a:r>
              <a:rPr lang="en-NZ" sz="2000" dirty="0" smtClean="0"/>
              <a:t>Asking questions and gathering information – creating a survey</a:t>
            </a:r>
          </a:p>
          <a:p>
            <a:pPr algn="just"/>
            <a:r>
              <a:rPr lang="en-NZ" sz="2000" dirty="0" smtClean="0"/>
              <a:t>Social inquiry </a:t>
            </a:r>
            <a:r>
              <a:rPr lang="en-NZ" sz="2000" dirty="0"/>
              <a:t>g</a:t>
            </a:r>
            <a:r>
              <a:rPr lang="en-NZ" sz="2000" dirty="0" smtClean="0"/>
              <a:t>roup </a:t>
            </a:r>
            <a:r>
              <a:rPr lang="en-NZ" sz="2000" dirty="0"/>
              <a:t>a</a:t>
            </a:r>
            <a:r>
              <a:rPr lang="en-NZ" sz="2000" dirty="0" smtClean="0"/>
              <a:t>ssessment </a:t>
            </a:r>
          </a:p>
          <a:p>
            <a:pPr algn="just"/>
            <a:r>
              <a:rPr lang="en-NZ" sz="2000" dirty="0" smtClean="0"/>
              <a:t>Israeli case study – implications of the “opt-in” legislation</a:t>
            </a:r>
          </a:p>
          <a:p>
            <a:pPr algn="just"/>
            <a:r>
              <a:rPr lang="en-NZ" sz="2000" dirty="0" smtClean="0"/>
              <a:t>Possible social </a:t>
            </a:r>
            <a:r>
              <a:rPr lang="en-NZ" sz="2000" dirty="0"/>
              <a:t>a</a:t>
            </a:r>
            <a:r>
              <a:rPr lang="en-NZ" sz="2000" dirty="0" smtClean="0"/>
              <a:t>ctions that could be taken to improve donor numbers in </a:t>
            </a:r>
            <a:r>
              <a:rPr lang="en-NZ" sz="2000" dirty="0"/>
              <a:t>New Zealand</a:t>
            </a:r>
          </a:p>
          <a:p>
            <a:pPr algn="just"/>
            <a:r>
              <a:rPr lang="en-NZ" sz="2000" dirty="0" smtClean="0"/>
              <a:t>Reflection on learning.</a:t>
            </a:r>
          </a:p>
          <a:p>
            <a:pPr algn="just"/>
            <a:endParaRPr lang="en-NZ" sz="2000" dirty="0" smtClean="0"/>
          </a:p>
          <a:p>
            <a:pPr marL="0" indent="0" algn="just">
              <a:buNone/>
            </a:pPr>
            <a:endParaRPr lang="en-NZ" sz="2000" dirty="0" smtClean="0"/>
          </a:p>
          <a:p>
            <a:pPr marL="0" indent="0" algn="just">
              <a:buNone/>
            </a:pPr>
            <a:endParaRPr lang="en-NZ" sz="2000" dirty="0"/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134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UNIT OVERVIEW… </a:t>
            </a:r>
            <a:r>
              <a:rPr lang="en-US" sz="3200" dirty="0" smtClean="0">
                <a:solidFill>
                  <a:srgbClr val="A5E41A"/>
                </a:solidFill>
              </a:rPr>
              <a:t>SOCIAL STUDIES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100628"/>
            <a:ext cx="7520940" cy="44166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200" b="1" dirty="0" smtClean="0"/>
              <a:t>SENIOR UNIT (LEVEL 1 NCEA)</a:t>
            </a:r>
          </a:p>
          <a:p>
            <a:pPr marL="0" indent="0" algn="just">
              <a:buNone/>
            </a:pPr>
            <a:r>
              <a:rPr lang="en-NZ" sz="2400" dirty="0" smtClean="0"/>
              <a:t>As </a:t>
            </a:r>
            <a:r>
              <a:rPr lang="en-NZ" sz="2400" dirty="0"/>
              <a:t>students are coming to the stage where they will be able to indicate their wishes on organ donation when they get their driver’s </a:t>
            </a:r>
            <a:r>
              <a:rPr lang="en-NZ" sz="2400" dirty="0" smtClean="0"/>
              <a:t>licence</a:t>
            </a:r>
            <a:r>
              <a:rPr lang="en-NZ" sz="2400" dirty="0"/>
              <a:t>, this is an excellent opportunity to begin conversations both at school and at home about organ donation, what feelings students might have about </a:t>
            </a:r>
            <a:r>
              <a:rPr lang="en-NZ" sz="2400" dirty="0" smtClean="0"/>
              <a:t>donation, </a:t>
            </a:r>
            <a:r>
              <a:rPr lang="en-NZ" sz="2400" dirty="0"/>
              <a:t>and </a:t>
            </a:r>
            <a:r>
              <a:rPr lang="en-NZ" sz="2400" dirty="0" smtClean="0"/>
              <a:t>the </a:t>
            </a:r>
            <a:r>
              <a:rPr lang="en-NZ" sz="2400" dirty="0"/>
              <a:t>viewpoints of family members on this </a:t>
            </a:r>
            <a:r>
              <a:rPr lang="en-NZ" sz="2400" dirty="0" smtClean="0"/>
              <a:t>issue.</a:t>
            </a:r>
          </a:p>
          <a:p>
            <a:pPr marL="0" indent="0" algn="just">
              <a:buNone/>
            </a:pPr>
            <a:r>
              <a:rPr lang="en-NZ" sz="2400" dirty="0" smtClean="0"/>
              <a:t>The </a:t>
            </a:r>
            <a:r>
              <a:rPr lang="en-NZ" sz="2400" dirty="0"/>
              <a:t>academic purpose of this unit is for students to be assessed through the process of social inquiry, gathering primary evidence through interviewing and </a:t>
            </a:r>
            <a:r>
              <a:rPr lang="en-NZ" sz="2400" dirty="0" smtClean="0"/>
              <a:t>surveying </a:t>
            </a:r>
            <a:r>
              <a:rPr lang="en-NZ" sz="2400" dirty="0"/>
              <a:t>and exploring how to discuss sensitive issues in a respectful and appropriate manner.  </a:t>
            </a:r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739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UNIT OVERVIEW… </a:t>
            </a:r>
            <a:r>
              <a:rPr lang="en-US" sz="3200" dirty="0" smtClean="0">
                <a:solidFill>
                  <a:srgbClr val="A5E41A"/>
                </a:solidFill>
              </a:rPr>
              <a:t>SOCIAL STUDIES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388660"/>
            <a:ext cx="7520940" cy="44166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smtClean="0"/>
              <a:t>SENIOR UNIT (LEVEL 1 NCEA)</a:t>
            </a:r>
          </a:p>
          <a:p>
            <a:pPr marL="0" indent="0" algn="just">
              <a:buNone/>
            </a:pPr>
            <a:r>
              <a:rPr lang="en-NZ" sz="2200" dirty="0" smtClean="0"/>
              <a:t>This unit includes:</a:t>
            </a:r>
          </a:p>
          <a:p>
            <a:pPr algn="just"/>
            <a:r>
              <a:rPr lang="en-NZ" sz="2200" dirty="0"/>
              <a:t>b</a:t>
            </a:r>
            <a:r>
              <a:rPr lang="en-NZ" sz="2200" dirty="0" smtClean="0"/>
              <a:t>asic introduction to the topic and personal views</a:t>
            </a:r>
          </a:p>
          <a:p>
            <a:pPr algn="just"/>
            <a:r>
              <a:rPr lang="en-NZ" sz="2200" dirty="0"/>
              <a:t>f</a:t>
            </a:r>
            <a:r>
              <a:rPr lang="en-NZ" sz="2200" dirty="0" smtClean="0"/>
              <a:t>actors that influence our points of view</a:t>
            </a:r>
          </a:p>
          <a:p>
            <a:pPr algn="just"/>
            <a:r>
              <a:rPr lang="en-NZ" sz="2200" dirty="0"/>
              <a:t>c</a:t>
            </a:r>
            <a:r>
              <a:rPr lang="en-NZ" sz="2200" dirty="0" smtClean="0"/>
              <a:t>oncept exploration – rights involved in organ donation</a:t>
            </a:r>
          </a:p>
          <a:p>
            <a:pPr algn="just"/>
            <a:r>
              <a:rPr lang="en-NZ" sz="2200" dirty="0"/>
              <a:t>s</a:t>
            </a:r>
            <a:r>
              <a:rPr lang="en-NZ" sz="2200" dirty="0" smtClean="0"/>
              <a:t>ocial actions used to promote people’s rights</a:t>
            </a:r>
          </a:p>
          <a:p>
            <a:pPr algn="just"/>
            <a:r>
              <a:rPr lang="en-NZ" sz="2200" dirty="0" smtClean="0"/>
              <a:t>Social Inquiry 1.2 assessment</a:t>
            </a:r>
          </a:p>
          <a:p>
            <a:pPr algn="just"/>
            <a:r>
              <a:rPr lang="en-NZ" sz="2200" dirty="0"/>
              <a:t>r</a:t>
            </a:r>
            <a:r>
              <a:rPr lang="en-NZ" sz="2200" dirty="0" smtClean="0"/>
              <a:t>aising awareness “billboard” activity</a:t>
            </a:r>
          </a:p>
          <a:p>
            <a:pPr algn="just"/>
            <a:r>
              <a:rPr lang="en-NZ" sz="2200" dirty="0"/>
              <a:t>r</a:t>
            </a:r>
            <a:r>
              <a:rPr lang="en-NZ" sz="2200" dirty="0" smtClean="0"/>
              <a:t>eflection on learning.</a:t>
            </a:r>
          </a:p>
          <a:p>
            <a:pPr marL="0" indent="0" algn="just">
              <a:buNone/>
            </a:pPr>
            <a:endParaRPr lang="en-NZ" sz="2000" dirty="0" smtClean="0"/>
          </a:p>
          <a:p>
            <a:pPr marL="0" indent="0" algn="just">
              <a:buNone/>
            </a:pPr>
            <a:endParaRPr lang="en-NZ" sz="2000" dirty="0" smtClean="0"/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39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5536" y="404664"/>
            <a:ext cx="8208912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Creative Use of Resources and Activities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196752"/>
            <a:ext cx="7948364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800" dirty="0" smtClean="0"/>
              <a:t>Units for health education (years 9–10 and NCEA Level 3) are also available through </a:t>
            </a:r>
            <a:r>
              <a:rPr lang="en-AU" sz="2800" smtClean="0"/>
              <a:t>the “Resources</a:t>
            </a:r>
            <a:r>
              <a:rPr lang="en-AU" sz="2800" dirty="0" smtClean="0"/>
              <a:t>” section of the ODNZ website.  The </a:t>
            </a:r>
            <a:r>
              <a:rPr lang="en-AU" sz="2800" dirty="0"/>
              <a:t>resources and </a:t>
            </a:r>
            <a:r>
              <a:rPr lang="en-AU" sz="2800" dirty="0" smtClean="0"/>
              <a:t>activities from these units </a:t>
            </a:r>
            <a:r>
              <a:rPr lang="en-AU" sz="2800" dirty="0"/>
              <a:t>can be used in many combinations and at many levels depending on the needs and experience of </a:t>
            </a:r>
            <a:r>
              <a:rPr lang="en-AU" sz="2800" dirty="0" smtClean="0"/>
              <a:t>students.</a:t>
            </a:r>
            <a:endParaRPr lang="en-AU" sz="2800" dirty="0"/>
          </a:p>
          <a:p>
            <a:pPr marL="0" indent="0" algn="just">
              <a:buNone/>
            </a:pPr>
            <a:endParaRPr lang="en-AU" sz="2800" dirty="0" smtClean="0"/>
          </a:p>
          <a:p>
            <a:pPr marL="0" indent="0" algn="just">
              <a:buNone/>
            </a:pPr>
            <a:r>
              <a:rPr lang="en-AU" sz="2800" dirty="0" smtClean="0"/>
              <a:t>You can use the units as starting points for cross- curricular teaching and learning.  </a:t>
            </a:r>
          </a:p>
          <a:p>
            <a:pPr marL="0" indent="0" algn="just">
              <a:buNone/>
            </a:pPr>
            <a:endParaRPr lang="en-AU" sz="2800" dirty="0" smtClean="0"/>
          </a:p>
          <a:p>
            <a:pPr marL="0" indent="0" algn="just">
              <a:buNone/>
            </a:pPr>
            <a:r>
              <a:rPr lang="en-AU" sz="2800" dirty="0" smtClean="0"/>
              <a:t>Enjoy the opportunities these resources provide!</a:t>
            </a: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158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692696"/>
            <a:ext cx="75608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dirty="0" smtClean="0"/>
              <a:t>All of these fantastic resources are available to you for free on the ODNZ website </a:t>
            </a:r>
            <a:r>
              <a:rPr lang="en-NZ" sz="4000" dirty="0">
                <a:hlinkClick r:id="rId2"/>
              </a:rPr>
              <a:t>www.donor.co.nz</a:t>
            </a:r>
            <a:endParaRPr lang="en-NZ" sz="4000" dirty="0"/>
          </a:p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75727"/>
            <a:ext cx="9144000" cy="248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8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762775"/>
            <a:ext cx="6928075" cy="6928079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721730" y="260648"/>
            <a:ext cx="7286684" cy="3528392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67544" y="553831"/>
            <a:ext cx="7776864" cy="3011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000" b="1" dirty="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76456" y="-459432"/>
            <a:ext cx="144016" cy="8136904"/>
          </a:xfrm>
          <a:prstGeom prst="rect">
            <a:avLst/>
          </a:prstGeom>
          <a:solidFill>
            <a:srgbClr val="A5E4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ounded Rectangle 8"/>
          <p:cNvSpPr/>
          <p:nvPr/>
        </p:nvSpPr>
        <p:spPr>
          <a:xfrm>
            <a:off x="748638" y="4005064"/>
            <a:ext cx="7286684" cy="259228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/>
          <p:cNvSpPr/>
          <p:nvPr/>
        </p:nvSpPr>
        <p:spPr>
          <a:xfrm>
            <a:off x="1115616" y="474345"/>
            <a:ext cx="65527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 smtClean="0">
                <a:solidFill>
                  <a:srgbClr val="009900"/>
                </a:solidFill>
              </a:rPr>
              <a:t>If you were in an accident and your family members were asked if they would consent to donate your organs, would they know your wishes? </a:t>
            </a:r>
          </a:p>
          <a:p>
            <a:endParaRPr lang="en-NZ" sz="2000" b="1" dirty="0" smtClean="0">
              <a:solidFill>
                <a:srgbClr val="009900"/>
              </a:solidFill>
            </a:endParaRPr>
          </a:p>
          <a:p>
            <a:r>
              <a:rPr lang="en-NZ" sz="2000" b="1" dirty="0" smtClean="0">
                <a:solidFill>
                  <a:srgbClr val="009900"/>
                </a:solidFill>
              </a:rPr>
              <a:t>Alternatively, if it was a close family member, do you know their wishes or feelings about organ donation?</a:t>
            </a:r>
            <a:r>
              <a:rPr lang="en-NZ" sz="2000" b="1" dirty="0">
                <a:solidFill>
                  <a:srgbClr val="009900"/>
                </a:solidFill>
              </a:rPr>
              <a:t> </a:t>
            </a:r>
            <a:endParaRPr lang="en-NZ" sz="2000" b="1" dirty="0" smtClean="0">
              <a:solidFill>
                <a:srgbClr val="009900"/>
              </a:solidFill>
            </a:endParaRPr>
          </a:p>
          <a:p>
            <a:r>
              <a:rPr lang="en-NZ" sz="2000" b="1" dirty="0" smtClean="0">
                <a:solidFill>
                  <a:srgbClr val="009900"/>
                </a:solidFill>
              </a:rPr>
              <a:t> </a:t>
            </a:r>
          </a:p>
          <a:p>
            <a:r>
              <a:rPr lang="en-NZ" sz="2000" b="1" dirty="0" smtClean="0">
                <a:solidFill>
                  <a:srgbClr val="009900"/>
                </a:solidFill>
              </a:rPr>
              <a:t>They indicated that they </a:t>
            </a:r>
            <a:r>
              <a:rPr lang="en-NZ" sz="2000" b="1" dirty="0">
                <a:solidFill>
                  <a:srgbClr val="009900"/>
                </a:solidFill>
              </a:rPr>
              <a:t>wanted to be a donor on their </a:t>
            </a:r>
            <a:r>
              <a:rPr lang="en-NZ" sz="2000" b="1" dirty="0" smtClean="0">
                <a:solidFill>
                  <a:srgbClr val="009900"/>
                </a:solidFill>
              </a:rPr>
              <a:t>licence, </a:t>
            </a:r>
            <a:r>
              <a:rPr lang="en-NZ" sz="2000" b="1" dirty="0">
                <a:solidFill>
                  <a:srgbClr val="009900"/>
                </a:solidFill>
              </a:rPr>
              <a:t>but that was almost 10 years ago </a:t>
            </a:r>
            <a:r>
              <a:rPr lang="en-NZ" sz="2000" b="1" dirty="0" smtClean="0">
                <a:solidFill>
                  <a:srgbClr val="009900"/>
                </a:solidFill>
              </a:rPr>
              <a:t>– </a:t>
            </a:r>
            <a:r>
              <a:rPr lang="en-NZ" sz="2000" b="1" dirty="0">
                <a:solidFill>
                  <a:srgbClr val="009900"/>
                </a:solidFill>
              </a:rPr>
              <a:t>have </a:t>
            </a:r>
            <a:r>
              <a:rPr lang="en-NZ" sz="2000" b="1" dirty="0" smtClean="0">
                <a:solidFill>
                  <a:srgbClr val="009900"/>
                </a:solidFill>
              </a:rPr>
              <a:t>they changed their mind?</a:t>
            </a:r>
          </a:p>
          <a:p>
            <a:endParaRPr lang="en-NZ" sz="2000" b="1" dirty="0" smtClean="0"/>
          </a:p>
          <a:p>
            <a:endParaRPr lang="en-NZ" sz="2000" b="1" dirty="0" smtClean="0"/>
          </a:p>
          <a:p>
            <a:r>
              <a:rPr lang="en-NZ" sz="2000" b="1" dirty="0" smtClean="0">
                <a:solidFill>
                  <a:srgbClr val="13340A"/>
                </a:solidFill>
              </a:rPr>
              <a:t>Did you know that your family – not you – are the ones who would make this final decision about your organs?  Even though you may have ticked the box on your licence, this is an indication only, not a legal consent that doctors would act on.</a:t>
            </a:r>
          </a:p>
        </p:txBody>
      </p:sp>
    </p:spTree>
    <p:extLst>
      <p:ext uri="{BB962C8B-B14F-4D97-AF65-F5344CB8AC3E}">
        <p14:creationId xmlns:p14="http://schemas.microsoft.com/office/powerpoint/2010/main" val="4362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762775"/>
            <a:ext cx="6928075" cy="6928079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721730" y="260648"/>
            <a:ext cx="7286684" cy="6408712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67544" y="553831"/>
            <a:ext cx="7776864" cy="3011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000" b="1" dirty="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76456" y="-459432"/>
            <a:ext cx="144016" cy="8136904"/>
          </a:xfrm>
          <a:prstGeom prst="rect">
            <a:avLst/>
          </a:prstGeom>
          <a:solidFill>
            <a:srgbClr val="A5E4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/>
          <p:cNvSpPr/>
          <p:nvPr/>
        </p:nvSpPr>
        <p:spPr>
          <a:xfrm>
            <a:off x="1115616" y="474345"/>
            <a:ext cx="655272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200" b="1" dirty="0" smtClean="0">
                <a:solidFill>
                  <a:srgbClr val="13340A"/>
                </a:solidFill>
              </a:rPr>
              <a:t>Encouraging people to talk about their views on organ donation with friends and family is a real focus for Organ Donation New Zealand.</a:t>
            </a:r>
          </a:p>
          <a:p>
            <a:pPr algn="ctr"/>
            <a:endParaRPr lang="en-NZ" sz="3200" b="1" dirty="0" smtClean="0">
              <a:solidFill>
                <a:srgbClr val="13340A"/>
              </a:solidFill>
            </a:endParaRPr>
          </a:p>
          <a:p>
            <a:pPr algn="ctr"/>
            <a:endParaRPr lang="en-NZ" sz="3200" b="1" dirty="0">
              <a:solidFill>
                <a:srgbClr val="13340A"/>
              </a:solidFill>
            </a:endParaRPr>
          </a:p>
          <a:p>
            <a:pPr algn="ctr"/>
            <a:r>
              <a:rPr lang="en-NZ" sz="3200" b="1" dirty="0" smtClean="0">
                <a:solidFill>
                  <a:srgbClr val="13340A"/>
                </a:solidFill>
              </a:rPr>
              <a:t>So with this in mind, they now have fully resourced teaching units available to teachers through their website</a:t>
            </a:r>
          </a:p>
          <a:p>
            <a:endParaRPr lang="en-NZ" sz="3200" b="1" dirty="0" smtClean="0">
              <a:solidFill>
                <a:srgbClr val="13340A"/>
              </a:solidFill>
            </a:endParaRPr>
          </a:p>
          <a:p>
            <a:pPr algn="ctr"/>
            <a:r>
              <a:rPr lang="en-NZ" sz="3200" b="1" dirty="0" smtClean="0">
                <a:solidFill>
                  <a:srgbClr val="13340A"/>
                </a:solidFill>
                <a:hlinkClick r:id="rId3"/>
              </a:rPr>
              <a:t>www.donor.co.nz</a:t>
            </a:r>
            <a:endParaRPr lang="en-NZ" sz="3200" b="1" dirty="0" smtClean="0">
              <a:solidFill>
                <a:srgbClr val="13340A"/>
              </a:solidFill>
            </a:endParaRPr>
          </a:p>
          <a:p>
            <a:endParaRPr lang="en-NZ" sz="2000" b="1" dirty="0">
              <a:solidFill>
                <a:srgbClr val="1334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5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970" y="1196752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NZ" sz="2400" dirty="0" smtClean="0"/>
              <a:t>Organ Donation New Zealand (ODNZ) is New Zealand’s official donor agency, which has been based </a:t>
            </a:r>
            <a:r>
              <a:rPr lang="en-NZ" sz="2400" dirty="0"/>
              <a:t>at </a:t>
            </a:r>
            <a:r>
              <a:rPr lang="en-NZ" sz="2400" dirty="0" smtClean="0"/>
              <a:t>Green Lane </a:t>
            </a:r>
            <a:r>
              <a:rPr lang="en-NZ" sz="2400" dirty="0"/>
              <a:t>Hospital since </a:t>
            </a:r>
            <a:r>
              <a:rPr lang="en-NZ" sz="2400" dirty="0" smtClean="0"/>
              <a:t>1987. ODNZ: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co-ordinates the donation of organs and tissues for transplant units in New Zealand, and sometimes Australia, and tissue banks in New Zealand  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provides information and ongoing support for families who have generously donated organs or tissues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works with health professionals to ensure that there are nationally consistent and excellent processes for donation 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provides education and training for health professionals and information to the public.</a:t>
            </a:r>
          </a:p>
          <a:p>
            <a:pPr algn="just"/>
            <a:r>
              <a:rPr lang="en-NZ" sz="2400" dirty="0" smtClean="0">
                <a:hlinkClick r:id="rId2"/>
              </a:rPr>
              <a:t>www.donor.co.nz</a:t>
            </a:r>
            <a:endParaRPr lang="en-NZ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WHO?… </a:t>
            </a:r>
            <a:r>
              <a:rPr lang="en-US" sz="3200" dirty="0" smtClean="0">
                <a:solidFill>
                  <a:srgbClr val="A5E41A"/>
                </a:solidFill>
              </a:rPr>
              <a:t>ORGAN DONATION NZ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7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236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96752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Four fully resourced units that can be used separately or in combination: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/>
              <a:t>t</a:t>
            </a:r>
            <a:r>
              <a:rPr lang="en-US" sz="2400" dirty="0" smtClean="0"/>
              <a:t>wo social </a:t>
            </a:r>
            <a:r>
              <a:rPr lang="en-US" sz="2400" dirty="0"/>
              <a:t>s</a:t>
            </a:r>
            <a:r>
              <a:rPr lang="en-US" sz="2400" dirty="0" smtClean="0"/>
              <a:t>tudies units appropriate for years 9–10 and year 11 (NCEA Level 1)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 two </a:t>
            </a:r>
            <a:r>
              <a:rPr lang="en-US" sz="2400" dirty="0"/>
              <a:t>h</a:t>
            </a:r>
            <a:r>
              <a:rPr lang="en-US" sz="2400" dirty="0" smtClean="0"/>
              <a:t>ealth education units appropriate for years 9–10 and year 13 (NCEA Level 3)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Worksheets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Resources to guide students on interviewing about sensitive issues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Web-based resources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Audio-visual support material</a:t>
            </a:r>
          </a:p>
          <a:p>
            <a:r>
              <a:rPr lang="en-US" sz="2400" dirty="0" smtClean="0"/>
              <a:t>NB:  Speakers can be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by ODNZ to visit schools throughout New Zealand.</a:t>
            </a:r>
          </a:p>
          <a:p>
            <a:endParaRPr lang="en-N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       WHAT?… </a:t>
            </a:r>
            <a:r>
              <a:rPr lang="en-US" sz="3200" dirty="0" smtClean="0">
                <a:solidFill>
                  <a:srgbClr val="A5E41A"/>
                </a:solidFill>
              </a:rPr>
              <a:t>THE CONTENT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721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96752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Organ donation is a topic that</a:t>
            </a:r>
          </a:p>
          <a:p>
            <a:pPr marL="342900" indent="-342900" algn="just">
              <a:buFont typeface="Arial"/>
              <a:buChar char="•"/>
            </a:pPr>
            <a:r>
              <a:rPr lang="en-US" sz="3200" dirty="0" smtClean="0"/>
              <a:t>is directly relevant to college-aged Kiwi students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3200" dirty="0" smtClean="0"/>
              <a:t>lends itself to thought-provoking discussions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oncerns society at local, national, and international levels.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The skills that students can learn through this context can be transferred to many other sensitive situations they may face.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        WHY?… </a:t>
            </a:r>
            <a:r>
              <a:rPr lang="en-US" sz="3200" dirty="0" smtClean="0">
                <a:solidFill>
                  <a:srgbClr val="A5E41A"/>
                </a:solidFill>
              </a:rPr>
              <a:t>THE RATIONALE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44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96752"/>
            <a:ext cx="828092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The thinking and challenges students will experience aim to encourage action beyond the classroom.  Hopefully this will have an influence in the wider community, resulting in:</a:t>
            </a:r>
          </a:p>
          <a:p>
            <a:pPr marL="342900" lvl="3" indent="-342900" algn="just">
              <a:buFont typeface="Arial"/>
              <a:buChar char="•"/>
            </a:pPr>
            <a:r>
              <a:rPr lang="en-US" sz="3200" dirty="0"/>
              <a:t>raised awareness about organ donation, helping to dispel </a:t>
            </a:r>
            <a:r>
              <a:rPr lang="en-US" sz="3200" dirty="0" smtClean="0"/>
              <a:t>misconceptions</a:t>
            </a:r>
            <a:endParaRPr lang="en-US" sz="3200" dirty="0"/>
          </a:p>
          <a:p>
            <a:pPr marL="342900" lvl="3" indent="-342900" algn="just">
              <a:buFont typeface="Arial"/>
              <a:buChar char="•"/>
            </a:pPr>
            <a:r>
              <a:rPr lang="en-US" sz="3200" dirty="0"/>
              <a:t>increased knowledge so that people are empowered to make informed decisions about organ </a:t>
            </a:r>
            <a:r>
              <a:rPr lang="en-US" sz="3200" dirty="0" smtClean="0"/>
              <a:t>donation. </a:t>
            </a:r>
            <a:endParaRPr lang="en-US" sz="3200" dirty="0"/>
          </a:p>
          <a:p>
            <a:pPr marL="342900" indent="-342900" algn="just">
              <a:buFont typeface="Arial"/>
              <a:buChar char="•"/>
            </a:pPr>
            <a:endParaRPr lang="en-NZ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        WHY?… </a:t>
            </a:r>
            <a:r>
              <a:rPr lang="en-US" sz="3200" dirty="0" smtClean="0">
                <a:solidFill>
                  <a:srgbClr val="A5E41A"/>
                </a:solidFill>
              </a:rPr>
              <a:t>THE RATIONALE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211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3923928" y="332656"/>
            <a:ext cx="6408712" cy="6525344"/>
          </a:xfrm>
          <a:prstGeom prst="ellipse">
            <a:avLst/>
          </a:prstGeom>
          <a:noFill/>
          <a:ln w="3714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/>
        </p:nvSpPr>
        <p:spPr>
          <a:xfrm>
            <a:off x="-684584" y="493828"/>
            <a:ext cx="6408712" cy="6548373"/>
          </a:xfrm>
          <a:prstGeom prst="ellipse">
            <a:avLst/>
          </a:prstGeom>
          <a:noFill/>
          <a:ln w="266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125252" y="163677"/>
            <a:ext cx="5869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 smtClean="0">
                <a:solidFill>
                  <a:srgbClr val="13340A"/>
                </a:solidFill>
              </a:rPr>
              <a:t>SOMETHING FOR EVERYONE!</a:t>
            </a:r>
            <a:endParaRPr lang="en-NZ" sz="3600" b="1" dirty="0">
              <a:solidFill>
                <a:srgbClr val="13340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NZ-BASED</a:t>
            </a:r>
            <a:endParaRPr lang="en-NZ" sz="2400" b="1" dirty="0">
              <a:solidFill>
                <a:srgbClr val="13340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170080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FACEBOOK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202922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LITERACY STRATEGIES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267729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FOR NEW NZ CURRICULUM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323201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ASSESSES NEW STANDARDS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3789040"/>
            <a:ext cx="517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SOCIAL INQUIRY PROCESS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479715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THINKING STRATEGIES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429309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HUMAN RIGHTS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552" y="5301208"/>
            <a:ext cx="531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DIFFERENT POINTS OF VIEW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58052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VALUES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20072" y="119675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JUSTIN BIEBER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20072" y="69269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URBAN MYTHS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0072" y="228092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THINKING ABOUT GETTING YOUR DRIVER’S LICENCE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20072" y="325593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CREATIVE ACTIVITIES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20072" y="392537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GROUP WORK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20072" y="452246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WHAT DO I THINK?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20072" y="591966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SCIENTIFIC STUFF</a:t>
            </a:r>
            <a:endParaRPr lang="en-NZ" sz="2400" b="1" dirty="0">
              <a:solidFill>
                <a:srgbClr val="0099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20072" y="52300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ABOUT BODY ORGANS</a:t>
            </a:r>
            <a:endParaRPr lang="en-NZ" sz="24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HOW?… </a:t>
            </a:r>
            <a:r>
              <a:rPr lang="en-US" sz="3200" dirty="0" smtClean="0">
                <a:solidFill>
                  <a:srgbClr val="A5E41A"/>
                </a:solidFill>
              </a:rPr>
              <a:t>THE APPROACH TAKEN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196752"/>
            <a:ext cx="7520940" cy="3579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600" dirty="0" smtClean="0"/>
              <a:t>Based on the principles of the New Zealand Curriculum </a:t>
            </a:r>
            <a:r>
              <a:rPr lang="en-US" sz="2600" dirty="0"/>
              <a:t>and, in </a:t>
            </a:r>
            <a:r>
              <a:rPr lang="en-US" sz="2600" dirty="0" smtClean="0"/>
              <a:t>particular, the values it espouses – inquiry, diversity, and integrity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Arial"/>
              <a:buChar char="•"/>
            </a:pPr>
            <a:r>
              <a:rPr lang="en-US" sz="2600" dirty="0" smtClean="0"/>
              <a:t>Incorporates sound pedagogical practice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Arial"/>
              <a:buChar char="•"/>
            </a:pPr>
            <a:r>
              <a:rPr lang="en-US" sz="2600" dirty="0" smtClean="0"/>
              <a:t>Encourages teachers to adapt the material and resources to meet the specific needs of the students in front of them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Arial"/>
              <a:buChar char="•"/>
            </a:pPr>
            <a:r>
              <a:rPr lang="en-US" sz="2600" dirty="0" smtClean="0"/>
              <a:t>Includes material that can be used at many levels of the curriculum and across curricula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9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1458</TotalTime>
  <Words>1115</Words>
  <Application>Microsoft Macintosh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Liz Tui Morris</cp:lastModifiedBy>
  <cp:revision>77</cp:revision>
  <dcterms:created xsi:type="dcterms:W3CDTF">2012-06-20T23:16:09Z</dcterms:created>
  <dcterms:modified xsi:type="dcterms:W3CDTF">2013-05-07T23:40:13Z</dcterms:modified>
</cp:coreProperties>
</file>